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3" r:id="rId4"/>
  </p:sldMasterIdLst>
  <p:notesMasterIdLst>
    <p:notesMasterId r:id="rId35"/>
  </p:notesMasterIdLst>
  <p:sldIdLst>
    <p:sldId id="261" r:id="rId5"/>
    <p:sldId id="325" r:id="rId6"/>
    <p:sldId id="326" r:id="rId7"/>
    <p:sldId id="323" r:id="rId8"/>
    <p:sldId id="324" r:id="rId9"/>
    <p:sldId id="330" r:id="rId10"/>
    <p:sldId id="332" r:id="rId11"/>
    <p:sldId id="333" r:id="rId12"/>
    <p:sldId id="262" r:id="rId13"/>
    <p:sldId id="265" r:id="rId14"/>
    <p:sldId id="306" r:id="rId15"/>
    <p:sldId id="307" r:id="rId16"/>
    <p:sldId id="328" r:id="rId17"/>
    <p:sldId id="329" r:id="rId18"/>
    <p:sldId id="341" r:id="rId19"/>
    <p:sldId id="340" r:id="rId20"/>
    <p:sldId id="321" r:id="rId21"/>
    <p:sldId id="338" r:id="rId22"/>
    <p:sldId id="312" r:id="rId23"/>
    <p:sldId id="309" r:id="rId24"/>
    <p:sldId id="311" r:id="rId25"/>
    <p:sldId id="310" r:id="rId26"/>
    <p:sldId id="339" r:id="rId27"/>
    <p:sldId id="271" r:id="rId28"/>
    <p:sldId id="337" r:id="rId29"/>
    <p:sldId id="314" r:id="rId30"/>
    <p:sldId id="335" r:id="rId31"/>
    <p:sldId id="336" r:id="rId32"/>
    <p:sldId id="317" r:id="rId33"/>
    <p:sldId id="30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727C807-4468-4ACE-B70B-3C130D178070}">
          <p14:sldIdLst>
            <p14:sldId id="261"/>
            <p14:sldId id="325"/>
            <p14:sldId id="326"/>
            <p14:sldId id="323"/>
            <p14:sldId id="324"/>
            <p14:sldId id="330"/>
            <p14:sldId id="332"/>
            <p14:sldId id="333"/>
          </p14:sldIdLst>
        </p14:section>
        <p14:section name="Approach" id="{68B1F191-5004-4AFE-A0BB-F4132BF283C1}">
          <p14:sldIdLst>
            <p14:sldId id="262"/>
          </p14:sldIdLst>
        </p14:section>
        <p14:section name="Pre-Processing" id="{D23F8931-B16F-4855-ACAB-FCE10EE00AFA}">
          <p14:sldIdLst>
            <p14:sldId id="265"/>
            <p14:sldId id="306"/>
            <p14:sldId id="307"/>
          </p14:sldIdLst>
        </p14:section>
        <p14:section name="Model" id="{F855E3F5-CBF0-4EB5-B3A7-D4564E355D2C}">
          <p14:sldIdLst>
            <p14:sldId id="328"/>
            <p14:sldId id="329"/>
            <p14:sldId id="341"/>
            <p14:sldId id="340"/>
            <p14:sldId id="321"/>
            <p14:sldId id="338"/>
            <p14:sldId id="312"/>
            <p14:sldId id="309"/>
            <p14:sldId id="311"/>
            <p14:sldId id="310"/>
            <p14:sldId id="339"/>
            <p14:sldId id="271"/>
            <p14:sldId id="337"/>
          </p14:sldIdLst>
        </p14:section>
        <p14:section name="Class-Prediction" id="{46E770E0-A4DC-4F14-8E5F-575F402027C8}">
          <p14:sldIdLst>
            <p14:sldId id="314"/>
            <p14:sldId id="335"/>
            <p14:sldId id="336"/>
            <p14:sldId id="317"/>
          </p14:sldIdLst>
        </p14:section>
        <p14:section name="The End" id="{52945951-09E8-4FC3-8F4F-44DC3866E43B}">
          <p14:sldIdLst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C1A991"/>
    <a:srgbClr val="8FE3BF"/>
    <a:srgbClr val="A5E0F3"/>
    <a:srgbClr val="B0AEFA"/>
    <a:srgbClr val="080808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86352" autoAdjust="0"/>
  </p:normalViewPr>
  <p:slideViewPr>
    <p:cSldViewPr snapToGrid="0">
      <p:cViewPr varScale="1">
        <p:scale>
          <a:sx n="66" d="100"/>
          <a:sy n="66" d="100"/>
        </p:scale>
        <p:origin x="544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40"/>
    </p:cViewPr>
  </p:sorterViewPr>
  <p:notesViewPr>
    <p:cSldViewPr snapToGrid="0">
      <p:cViewPr>
        <p:scale>
          <a:sx n="200" d="100"/>
          <a:sy n="200" d="100"/>
        </p:scale>
        <p:origin x="-532" y="-2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8T09:20:15.93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10/7/2023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238F-B856-42A4-BC32-194DCC130D5F}" type="datetime1">
              <a:rPr lang="en-US" smtClean="0"/>
              <a:t>10/7/2023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502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10/7/2023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2077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10/7/2023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114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10/7/2023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034376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10/7/2023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035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10/7/2023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926601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10/7/2023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4706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10/7/2023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729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10/7/2023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10/7/2023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551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10/7/2023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8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10/7/2023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94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10/7/2023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2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10/7/2023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90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10/7/2023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43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10/7/2023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346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10/7/2023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85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567B94D-50C4-4558-AAA1-857DDB1A21EF}" type="datetime1">
              <a:rPr lang="en-US" smtClean="0"/>
              <a:t>10/7/2023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736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universe.roboflow.com/usmanchaudhry622-gmail-com/traffic-and-road-signs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55304" y="193081"/>
            <a:ext cx="12044657" cy="1095556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FFFFCC"/>
                </a:solidFill>
              </a:rPr>
              <a:t>Traffic Lights Irregularity Detection SYSTEM</a:t>
            </a:r>
            <a:br>
              <a:rPr lang="en-US" sz="3600" dirty="0">
                <a:solidFill>
                  <a:srgbClr val="FFFFCC"/>
                </a:solidFill>
              </a:rPr>
            </a:br>
            <a:endParaRPr lang="en-US" sz="3600" dirty="0">
              <a:solidFill>
                <a:srgbClr val="FFFFCC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60605" y="4507029"/>
            <a:ext cx="3028749" cy="1980398"/>
          </a:xfrm>
        </p:spPr>
        <p:txBody>
          <a:bodyPr>
            <a:noAutofit/>
          </a:bodyPr>
          <a:lstStyle/>
          <a:p>
            <a:pPr algn="r"/>
            <a:r>
              <a:rPr lang="en-US" sz="1800" b="1" dirty="0">
                <a:solidFill>
                  <a:schemeClr val="tx1"/>
                </a:solidFill>
              </a:rPr>
              <a:t>           BHANU SUMANTH </a:t>
            </a:r>
          </a:p>
          <a:p>
            <a:pPr algn="r"/>
            <a:r>
              <a:rPr lang="en-US" sz="1800" b="1" dirty="0">
                <a:solidFill>
                  <a:schemeClr val="tx1"/>
                </a:solidFill>
              </a:rPr>
              <a:t>100520733013</a:t>
            </a:r>
          </a:p>
          <a:p>
            <a:pPr algn="r"/>
            <a:r>
              <a:rPr lang="en-US" sz="1800" b="1" dirty="0">
                <a:solidFill>
                  <a:schemeClr val="tx1"/>
                </a:solidFill>
              </a:rPr>
              <a:t>VAMSI KRISHNA</a:t>
            </a:r>
          </a:p>
          <a:p>
            <a:pPr algn="r"/>
            <a:r>
              <a:rPr lang="en-US" sz="1800" b="1" dirty="0">
                <a:solidFill>
                  <a:schemeClr val="tx1"/>
                </a:solidFill>
              </a:rPr>
              <a:t>100520733014</a:t>
            </a:r>
          </a:p>
          <a:p>
            <a:pPr algn="r"/>
            <a:endParaRPr lang="en-US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C90F0-639C-3984-56FD-B9D21796F810}"/>
              </a:ext>
            </a:extLst>
          </p:cNvPr>
          <p:cNvSpPr txBox="1"/>
          <p:nvPr/>
        </p:nvSpPr>
        <p:spPr>
          <a:xfrm>
            <a:off x="59356" y="826972"/>
            <a:ext cx="6593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Using Deep Learning – YoloV8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EEAED3-7812-03BE-D608-0F1860A8559F}"/>
              </a:ext>
            </a:extLst>
          </p:cNvPr>
          <p:cNvSpPr txBox="1"/>
          <p:nvPr/>
        </p:nvSpPr>
        <p:spPr>
          <a:xfrm>
            <a:off x="619802" y="4507029"/>
            <a:ext cx="31971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SUMMER</a:t>
            </a:r>
          </a:p>
          <a:p>
            <a:pPr algn="ctr"/>
            <a:r>
              <a:rPr lang="en-IN" sz="4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INTERNSHIP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CBF8D838-162F-2FEA-1854-EEFBF09BA3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3C1D1-0C88-C3F8-20AA-57485117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33013"/>
            <a:ext cx="9906000" cy="9310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Step 1:</a:t>
            </a:r>
            <a:r>
              <a:rPr lang="en-IN" dirty="0"/>
              <a:t>Pre-Processing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15170-C3CD-086C-1673-69AA997ADE93}"/>
              </a:ext>
            </a:extLst>
          </p:cNvPr>
          <p:cNvSpPr txBox="1"/>
          <p:nvPr/>
        </p:nvSpPr>
        <p:spPr>
          <a:xfrm>
            <a:off x="1075623" y="2320950"/>
            <a:ext cx="98282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 dataset is cleaned by removing any other category of data that is not required.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By passing the </a:t>
            </a:r>
            <a:r>
              <a:rPr lang="en-US" sz="2400" dirty="0"/>
              <a:t>“</a:t>
            </a:r>
            <a:r>
              <a:rPr lang="en-US" sz="2400" dirty="0" err="1"/>
              <a:t>data.yaml</a:t>
            </a:r>
            <a:r>
              <a:rPr lang="en-US" sz="2400" dirty="0"/>
              <a:t>” </a:t>
            </a:r>
            <a:r>
              <a:rPr lang="en-US" sz="2400" dirty="0">
                <a:solidFill>
                  <a:schemeClr val="bg1"/>
                </a:solidFill>
              </a:rPr>
              <a:t>file and </a:t>
            </a:r>
            <a:r>
              <a:rPr lang="en-US" sz="2400" dirty="0"/>
              <a:t>cleaning the data</a:t>
            </a:r>
            <a:r>
              <a:rPr lang="en-US" sz="2400" dirty="0">
                <a:solidFill>
                  <a:schemeClr val="bg1"/>
                </a:solidFill>
              </a:rPr>
              <a:t> such that no other classes are detected in training.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Our model is able to </a:t>
            </a:r>
            <a:r>
              <a:rPr lang="en-US" sz="2400" dirty="0"/>
              <a:t>train faster without being affected by unnecessary data.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Also </a:t>
            </a:r>
            <a:r>
              <a:rPr lang="en-US" sz="2400" dirty="0"/>
              <a:t>clearing the images and labels of unnecessary data </a:t>
            </a:r>
            <a:r>
              <a:rPr lang="en-US" sz="2400" dirty="0">
                <a:solidFill>
                  <a:schemeClr val="bg1"/>
                </a:solidFill>
              </a:rPr>
              <a:t>in directories of train, valid and test folders.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10575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3C1D1-0C88-C3F8-20AA-57485117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899" y="570541"/>
            <a:ext cx="9906000" cy="93100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Step 1:</a:t>
            </a:r>
            <a:r>
              <a:rPr lang="en-IN" sz="2800" dirty="0"/>
              <a:t>Pre-Processing contd….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1F154-7799-D5C5-7540-C0F029465F00}"/>
              </a:ext>
            </a:extLst>
          </p:cNvPr>
          <p:cNvSpPr txBox="1"/>
          <p:nvPr/>
        </p:nvSpPr>
        <p:spPr>
          <a:xfrm>
            <a:off x="1029899" y="1626669"/>
            <a:ext cx="9906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After Pre-Processing we will be left with dataset folder with:</a:t>
            </a:r>
          </a:p>
          <a:p>
            <a:pPr marL="914400" lvl="1" indent="-457200" fontAlgn="base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latin typeface="inherit"/>
              </a:rPr>
              <a:t>images</a:t>
            </a:r>
            <a:r>
              <a:rPr lang="en-US" sz="2400" dirty="0">
                <a:solidFill>
                  <a:schemeClr val="bg1"/>
                </a:solidFill>
              </a:rPr>
              <a:t>: images in dataset(around 294)</a:t>
            </a:r>
          </a:p>
          <a:p>
            <a:pPr marL="1371600" lvl="2" indent="-457200" fontAlgn="base">
              <a:buFont typeface="Wingdings" panose="05000000000000000000" pitchFamily="2" charset="2"/>
              <a:buChar char="Ø"/>
            </a:pPr>
            <a:r>
              <a:rPr lang="en-US" sz="2400" dirty="0" err="1"/>
              <a:t>red_light</a:t>
            </a:r>
            <a:r>
              <a:rPr lang="en-US" sz="2400" dirty="0"/>
              <a:t> = 100</a:t>
            </a:r>
          </a:p>
          <a:p>
            <a:pPr marL="1371600" lvl="2" indent="-457200" fontAlgn="base">
              <a:buFont typeface="Wingdings" panose="05000000000000000000" pitchFamily="2" charset="2"/>
              <a:buChar char="Ø"/>
            </a:pPr>
            <a:r>
              <a:rPr lang="en-US" sz="2400" dirty="0" err="1"/>
              <a:t>yellow_light</a:t>
            </a:r>
            <a:r>
              <a:rPr lang="en-US" sz="2400" dirty="0"/>
              <a:t> = 94</a:t>
            </a:r>
          </a:p>
          <a:p>
            <a:pPr marL="1371600" lvl="2" indent="-457200" fontAlgn="base">
              <a:buFont typeface="Wingdings" panose="05000000000000000000" pitchFamily="2" charset="2"/>
              <a:buChar char="Ø"/>
            </a:pPr>
            <a:r>
              <a:rPr lang="en-US" sz="2400" dirty="0" err="1"/>
              <a:t>green_light</a:t>
            </a:r>
            <a:r>
              <a:rPr lang="en-US" sz="2400" dirty="0"/>
              <a:t> = 100</a:t>
            </a:r>
          </a:p>
          <a:p>
            <a:pPr marL="914400" lvl="1" indent="-457200" fontAlgn="base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latin typeface="inherit"/>
              </a:rPr>
              <a:t>labels</a:t>
            </a:r>
            <a:r>
              <a:rPr lang="en-US" sz="2400" i="0" dirty="0">
                <a:solidFill>
                  <a:schemeClr val="bg1"/>
                </a:solidFill>
                <a:effectLst/>
                <a:latin typeface="inherit"/>
              </a:rPr>
              <a:t>: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inherit"/>
              </a:rPr>
              <a:t>A </a:t>
            </a:r>
            <a:r>
              <a:rPr lang="en-US" sz="2400" dirty="0">
                <a:solidFill>
                  <a:schemeClr val="bg1"/>
                </a:solidFill>
                <a:latin typeface="inherit"/>
              </a:rPr>
              <a:t>file containing the </a:t>
            </a:r>
          </a:p>
          <a:p>
            <a:pPr marL="1371600" lvl="2" indent="-457200" fontAlgn="base">
              <a:buFont typeface="Wingdings" panose="05000000000000000000" pitchFamily="2" charset="2"/>
              <a:buChar char="Ø"/>
            </a:pPr>
            <a:r>
              <a:rPr lang="en-US" sz="2400" dirty="0">
                <a:latin typeface="inherit"/>
              </a:rPr>
              <a:t>class, </a:t>
            </a:r>
          </a:p>
          <a:p>
            <a:pPr marL="1371600" lvl="2" indent="-457200" fontAlgn="base">
              <a:buFont typeface="Wingdings" panose="05000000000000000000" pitchFamily="2" charset="2"/>
              <a:buChar char="Ø"/>
            </a:pPr>
            <a:r>
              <a:rPr lang="en-US" sz="2400" dirty="0">
                <a:latin typeface="inherit"/>
              </a:rPr>
              <a:t>x(</a:t>
            </a:r>
            <a:r>
              <a:rPr lang="en-US" sz="2400" dirty="0" err="1">
                <a:latin typeface="inherit"/>
              </a:rPr>
              <a:t>x_coordinate</a:t>
            </a:r>
            <a:r>
              <a:rPr lang="en-US" sz="2400" dirty="0">
                <a:latin typeface="inherit"/>
              </a:rPr>
              <a:t> of center of bounding box),</a:t>
            </a:r>
          </a:p>
          <a:p>
            <a:pPr marL="1371600" lvl="2" indent="-457200" fontAlgn="base">
              <a:buFont typeface="Wingdings" panose="05000000000000000000" pitchFamily="2" charset="2"/>
              <a:buChar char="Ø"/>
            </a:pPr>
            <a:r>
              <a:rPr lang="en-US" sz="2400" dirty="0">
                <a:latin typeface="inherit"/>
              </a:rPr>
              <a:t>y(</a:t>
            </a:r>
            <a:r>
              <a:rPr lang="en-US" sz="2400" dirty="0" err="1">
                <a:latin typeface="inherit"/>
              </a:rPr>
              <a:t>y_coordinate</a:t>
            </a:r>
            <a:r>
              <a:rPr lang="en-US" sz="2400" dirty="0">
                <a:latin typeface="inherit"/>
              </a:rPr>
              <a:t> of center of bounding box),</a:t>
            </a:r>
          </a:p>
          <a:p>
            <a:pPr marL="1371600" lvl="2" indent="-457200" fontAlgn="base">
              <a:buFont typeface="Wingdings" panose="05000000000000000000" pitchFamily="2" charset="2"/>
              <a:buChar char="Ø"/>
            </a:pPr>
            <a:r>
              <a:rPr lang="en-US" sz="2400" dirty="0">
                <a:latin typeface="inherit"/>
              </a:rPr>
              <a:t>w(width of bounding box),</a:t>
            </a:r>
          </a:p>
          <a:p>
            <a:pPr marL="1371600" lvl="2" indent="-457200" fontAlgn="base">
              <a:buFont typeface="Wingdings" panose="05000000000000000000" pitchFamily="2" charset="2"/>
              <a:buChar char="Ø"/>
            </a:pPr>
            <a:r>
              <a:rPr lang="en-US" sz="2400" dirty="0">
                <a:latin typeface="inherit"/>
              </a:rPr>
              <a:t>h(height of bounding box) </a:t>
            </a:r>
          </a:p>
          <a:p>
            <a:pPr lvl="2" fontAlgn="base"/>
            <a:r>
              <a:rPr lang="en-US" sz="2400" dirty="0">
                <a:solidFill>
                  <a:schemeClr val="bg1"/>
                </a:solidFill>
                <a:latin typeface="inherit"/>
              </a:rPr>
              <a:t>for every corresponding image in images.</a:t>
            </a:r>
            <a:endParaRPr lang="en-US" sz="2400" i="0" dirty="0">
              <a:solidFill>
                <a:schemeClr val="bg1"/>
              </a:solidFill>
              <a:effectLst/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260795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3C1D1-0C88-C3F8-20AA-57485117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899" y="156117"/>
            <a:ext cx="9906000" cy="93100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Step 1:</a:t>
            </a:r>
            <a:r>
              <a:rPr lang="en-IN" sz="2800" dirty="0"/>
              <a:t>Pre-Processing 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1F154-7799-D5C5-7540-C0F029465F00}"/>
              </a:ext>
            </a:extLst>
          </p:cNvPr>
          <p:cNvSpPr txBox="1"/>
          <p:nvPr/>
        </p:nvSpPr>
        <p:spPr>
          <a:xfrm>
            <a:off x="663497" y="1087117"/>
            <a:ext cx="990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fontAlgn="base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Monaco"/>
              </a:rPr>
              <a:t>Now that we have the required classes of dataset images and</a:t>
            </a:r>
            <a:r>
              <a:rPr lang="en-US" sz="2400" dirty="0">
                <a:latin typeface="Monaco"/>
              </a:rPr>
              <a:t> labels files</a:t>
            </a:r>
            <a:r>
              <a:rPr lang="en-US" sz="2400" dirty="0">
                <a:solidFill>
                  <a:schemeClr val="bg1"/>
                </a:solidFill>
                <a:latin typeface="Monaco"/>
              </a:rPr>
              <a:t>(a file containing class labels and bounding box coordinates).</a:t>
            </a:r>
          </a:p>
          <a:p>
            <a:pPr marL="914400" lvl="1" indent="-457200" fontAlgn="base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We will split our data to create </a:t>
            </a:r>
            <a:r>
              <a:rPr lang="en-US" sz="2400" b="0" i="0" dirty="0">
                <a:effectLst/>
                <a:latin typeface="Lato" panose="020F0502020204030203" pitchFamily="34" charset="0"/>
              </a:rPr>
              <a:t>train and </a:t>
            </a:r>
            <a:r>
              <a:rPr lang="en-US" sz="2400" dirty="0">
                <a:latin typeface="Lato" panose="020F0502020204030203" pitchFamily="34" charset="0"/>
              </a:rPr>
              <a:t>valid</a:t>
            </a:r>
            <a:r>
              <a:rPr lang="en-US" sz="2400" b="0" i="0" dirty="0">
                <a:effectLst/>
                <a:latin typeface="Lato" panose="020F0502020204030203" pitchFamily="34" charset="0"/>
              </a:rPr>
              <a:t> sets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the split is </a:t>
            </a:r>
            <a:r>
              <a:rPr lang="en-US" sz="2400" b="1" i="0" dirty="0">
                <a:effectLst/>
                <a:latin typeface="Lato" panose="020F0502020204030203" pitchFamily="34" charset="0"/>
              </a:rPr>
              <a:t>(</a:t>
            </a:r>
            <a:r>
              <a:rPr lang="en-US" sz="2400" b="1" dirty="0">
                <a:latin typeface="Lato" panose="020F0502020204030203" pitchFamily="34" charset="0"/>
              </a:rPr>
              <a:t>80</a:t>
            </a:r>
            <a:r>
              <a:rPr lang="en-US" sz="2400" b="1" i="0" dirty="0">
                <a:effectLst/>
                <a:latin typeface="Lato" panose="020F0502020204030203" pitchFamily="34" charset="0"/>
              </a:rPr>
              <a:t>:20)</a:t>
            </a:r>
            <a:r>
              <a:rPr lang="en-US" sz="2400" b="0" i="0" dirty="0">
                <a:effectLst/>
                <a:latin typeface="Lato" panose="020F0502020204030203" pitchFamily="34" charset="0"/>
              </a:rPr>
              <a:t>.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We will also </a:t>
            </a:r>
            <a:r>
              <a:rPr lang="en-US" sz="2400" b="0" i="0" dirty="0">
                <a:effectLst/>
                <a:latin typeface="Lato" panose="020F0502020204030203" pitchFamily="34" charset="0"/>
              </a:rPr>
              <a:t>shuffle the dataset before the split to avoid any bias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and get splits representing the overall distribution of the data.</a:t>
            </a:r>
            <a:endParaRPr lang="en-US" sz="2400" b="0" i="0" dirty="0">
              <a:solidFill>
                <a:schemeClr val="bg1"/>
              </a:solidFill>
              <a:effectLst/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256487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2520-3145-CF68-67FA-E27133DDB949}"/>
              </a:ext>
            </a:extLst>
          </p:cNvPr>
          <p:cNvSpPr txBox="1">
            <a:spLocks/>
          </p:cNvSpPr>
          <p:nvPr/>
        </p:nvSpPr>
        <p:spPr>
          <a:xfrm>
            <a:off x="1452678" y="148702"/>
            <a:ext cx="8791575" cy="741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>
                <a:solidFill>
                  <a:schemeClr val="bg1"/>
                </a:solidFill>
              </a:rPr>
              <a:t>Step 2 : </a:t>
            </a:r>
            <a:r>
              <a:rPr lang="en-IN" sz="2800" dirty="0"/>
              <a:t>What is CNN (convolutional neural network)</a:t>
            </a:r>
            <a:r>
              <a:rPr lang="en-IN" sz="2800" dirty="0">
                <a:latin typeface="Agency FB" panose="020B0503020202020204" pitchFamily="34" charset="0"/>
              </a:rPr>
              <a:t>?</a:t>
            </a:r>
            <a:endParaRPr lang="en-IN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F4CD2-01C3-392F-2010-61FE166E21F8}"/>
              </a:ext>
            </a:extLst>
          </p:cNvPr>
          <p:cNvSpPr txBox="1"/>
          <p:nvPr/>
        </p:nvSpPr>
        <p:spPr>
          <a:xfrm>
            <a:off x="1369673" y="918214"/>
            <a:ext cx="88745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Convolutional Neural Network </a:t>
            </a:r>
            <a:r>
              <a:rPr lang="en-US" sz="2000" dirty="0">
                <a:solidFill>
                  <a:schemeClr val="bg1"/>
                </a:solidFill>
              </a:rPr>
              <a:t>(CNN or ConvNet) is a type of 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deep neural network </a:t>
            </a:r>
            <a:r>
              <a:rPr lang="en-US" sz="2000" dirty="0">
                <a:solidFill>
                  <a:schemeClr val="bg1"/>
                </a:solidFill>
              </a:rPr>
              <a:t>that is specifically 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designed to work with image data </a:t>
            </a:r>
            <a:r>
              <a:rPr lang="en-US" sz="2000" dirty="0">
                <a:solidFill>
                  <a:schemeClr val="bg1"/>
                </a:solidFill>
              </a:rPr>
              <a:t>and excels when it comes to 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analyzing the images and making predictions </a:t>
            </a:r>
            <a:r>
              <a:rPr lang="en-US" sz="2000" dirty="0">
                <a:solidFill>
                  <a:schemeClr val="bg1"/>
                </a:solidFill>
              </a:rPr>
              <a:t>on them.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It works with 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kernels (called filters) </a:t>
            </a:r>
            <a:r>
              <a:rPr lang="en-US" sz="2000" dirty="0">
                <a:solidFill>
                  <a:schemeClr val="bg1"/>
                </a:solidFill>
              </a:rPr>
              <a:t>that go over the image and 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generates feature maps </a:t>
            </a:r>
            <a:r>
              <a:rPr lang="en-US" sz="2000" dirty="0">
                <a:solidFill>
                  <a:schemeClr val="bg1"/>
                </a:solidFill>
              </a:rPr>
              <a:t>(that represent whether a certain feature is present at a location in the image or not) and 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initially it generates few feature maps </a:t>
            </a:r>
            <a:r>
              <a:rPr lang="en-US" sz="2000" dirty="0">
                <a:solidFill>
                  <a:schemeClr val="bg1"/>
                </a:solidFill>
              </a:rPr>
              <a:t>and as we go deeper in the network the number of feature maps is increased and the size of maps is decreased using 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pooling operations without losing critical information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FF47B-5C6C-4BB3-95BE-E1348030F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29" y="4266324"/>
            <a:ext cx="6655142" cy="224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18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3C1D1-0C88-C3F8-20AA-57485117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121" y="311119"/>
            <a:ext cx="9906000" cy="93100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Step 2 CONTD…: </a:t>
            </a:r>
            <a:r>
              <a:rPr lang="en-IN" sz="2800" dirty="0"/>
              <a:t>WHAT IS Yolov8</a:t>
            </a:r>
            <a:r>
              <a:rPr lang="en-IN" sz="2800" dirty="0">
                <a:latin typeface="Agency FB" panose="020B0503020202020204" pitchFamily="34" charset="0"/>
              </a:rPr>
              <a:t>?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1CFA-B70C-FF03-A6E7-BCEF0B301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2122" y="1304963"/>
            <a:ext cx="9905999" cy="4749328"/>
          </a:xfrm>
        </p:spPr>
        <p:txBody>
          <a:bodyPr>
            <a:normAutofit fontScale="40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6000" dirty="0">
                <a:solidFill>
                  <a:schemeClr val="bg1"/>
                </a:solidFill>
              </a:rPr>
              <a:t>We will implement the pretrained </a:t>
            </a:r>
            <a:r>
              <a:rPr lang="en-US" sz="6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YOLOv8 model </a:t>
            </a:r>
            <a:r>
              <a:rPr lang="en-US" sz="6000" dirty="0">
                <a:solidFill>
                  <a:schemeClr val="bg1"/>
                </a:solidFill>
              </a:rPr>
              <a:t>named </a:t>
            </a:r>
            <a:r>
              <a:rPr lang="en-US" sz="6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‘yolov8n.pt’.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6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YOLOv8 </a:t>
            </a:r>
            <a:r>
              <a:rPr lang="en-US" sz="6000" dirty="0">
                <a:solidFill>
                  <a:schemeClr val="bg1"/>
                </a:solidFill>
              </a:rPr>
              <a:t>is a real-time object detection algorithm that uses a single neural network to </a:t>
            </a:r>
            <a:r>
              <a:rPr lang="en-US" sz="6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predict bounding boxes and class probabilities for multiple objects </a:t>
            </a:r>
            <a:r>
              <a:rPr lang="en-US" sz="6000" dirty="0">
                <a:solidFill>
                  <a:schemeClr val="bg1"/>
                </a:solidFill>
              </a:rPr>
              <a:t>in an image. It is the </a:t>
            </a:r>
            <a:r>
              <a:rPr lang="en-US" sz="6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latest version</a:t>
            </a:r>
            <a:r>
              <a:rPr lang="en-US" sz="6000" dirty="0">
                <a:solidFill>
                  <a:schemeClr val="bg1"/>
                </a:solidFill>
              </a:rPr>
              <a:t> of the popular </a:t>
            </a:r>
            <a:r>
              <a:rPr lang="en-US" sz="6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YOLO family of algorithms</a:t>
            </a:r>
            <a:r>
              <a:rPr lang="en-US" sz="6000" dirty="0">
                <a:solidFill>
                  <a:schemeClr val="bg1"/>
                </a:solidFill>
              </a:rPr>
              <a:t>, and it offers a number of improvements over previous versions, including: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Increased accuracy: </a:t>
            </a:r>
            <a:r>
              <a:rPr lang="en-US" sz="5800" dirty="0">
                <a:solidFill>
                  <a:schemeClr val="bg1"/>
                </a:solidFill>
              </a:rPr>
              <a:t>YOLOv8</a:t>
            </a:r>
            <a:r>
              <a:rPr lang="en-US" sz="5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5800" dirty="0">
                <a:solidFill>
                  <a:schemeClr val="bg1"/>
                </a:solidFill>
              </a:rPr>
              <a:t>achieves</a:t>
            </a:r>
            <a:r>
              <a:rPr lang="en-US" sz="5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state-of-the-art accuracy </a:t>
            </a:r>
            <a:r>
              <a:rPr lang="en-US" sz="5800" dirty="0">
                <a:solidFill>
                  <a:schemeClr val="bg1"/>
                </a:solidFill>
              </a:rPr>
              <a:t>on a number of object detection benchmarks.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Faster speed: </a:t>
            </a:r>
            <a:r>
              <a:rPr lang="en-US" sz="5800" dirty="0">
                <a:solidFill>
                  <a:schemeClr val="bg1"/>
                </a:solidFill>
              </a:rPr>
              <a:t>YOLOv8 is</a:t>
            </a:r>
            <a:r>
              <a:rPr lang="en-US" sz="5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faster than previous versions </a:t>
            </a:r>
            <a:r>
              <a:rPr lang="en-US" sz="5800" dirty="0">
                <a:solidFill>
                  <a:schemeClr val="bg1"/>
                </a:solidFill>
              </a:rPr>
              <a:t>of YOLO, making it suitable for real-time applications.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More robust: </a:t>
            </a:r>
            <a:r>
              <a:rPr lang="en-US" sz="5800" dirty="0">
                <a:solidFill>
                  <a:schemeClr val="bg1"/>
                </a:solidFill>
              </a:rPr>
              <a:t>YOLOv8 is </a:t>
            </a:r>
            <a:r>
              <a:rPr lang="en-US" sz="5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more robust to occlusions and other challenges </a:t>
            </a:r>
            <a:r>
              <a:rPr lang="en-US" sz="5800" dirty="0">
                <a:solidFill>
                  <a:schemeClr val="bg1"/>
                </a:solidFill>
              </a:rPr>
              <a:t>than previous versions of YOLO.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122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3C1D1-0C88-C3F8-20AA-57485117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121" y="311119"/>
            <a:ext cx="9906000" cy="93100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Step 2 CONTD…: </a:t>
            </a:r>
            <a:r>
              <a:rPr lang="en-IN" sz="2800" dirty="0"/>
              <a:t>WHAT IS Yolov8</a:t>
            </a:r>
            <a:r>
              <a:rPr lang="en-IN" sz="2800" dirty="0">
                <a:latin typeface="Agency FB" panose="020B0503020202020204" pitchFamily="34" charset="0"/>
              </a:rPr>
              <a:t>?</a:t>
            </a:r>
            <a:endParaRPr lang="en-IN" sz="2800" dirty="0"/>
          </a:p>
        </p:txBody>
      </p:sp>
      <p:pic>
        <p:nvPicPr>
          <p:cNvPr id="3074" name="Picture 2" descr="Real-time Object Detection with YOLO, YOLOv2 and now YOLOv3 | by Jonathan  Hui | Medium">
            <a:extLst>
              <a:ext uri="{FF2B5EF4-FFF2-40B4-BE49-F238E27FC236}">
                <a16:creationId xmlns:a16="http://schemas.microsoft.com/office/drawing/2014/main" id="{58AAE898-D0C9-7942-ACD7-C36599B4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434164"/>
            <a:ext cx="8305800" cy="511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508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3C1D1-0C88-C3F8-20AA-57485117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121" y="311119"/>
            <a:ext cx="9906000" cy="93100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Step 2 CONTD…: </a:t>
            </a:r>
            <a:r>
              <a:rPr lang="en-IN" sz="2800" dirty="0"/>
              <a:t>WHAT IS Yolov8</a:t>
            </a:r>
            <a:r>
              <a:rPr lang="en-IN" sz="2800" dirty="0">
                <a:latin typeface="Agency FB" panose="020B0503020202020204" pitchFamily="34" charset="0"/>
              </a:rPr>
              <a:t>?</a:t>
            </a:r>
            <a:endParaRPr lang="en-IN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CCA6CB-4FDE-9441-A879-D7BB250C1B1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0868" y="2369697"/>
            <a:ext cx="10390263" cy="389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68DAD-209F-B738-349A-BC573A33793E}"/>
              </a:ext>
            </a:extLst>
          </p:cNvPr>
          <p:cNvSpPr txBox="1"/>
          <p:nvPr/>
        </p:nvSpPr>
        <p:spPr>
          <a:xfrm>
            <a:off x="1052119" y="1242119"/>
            <a:ext cx="89389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Yolov8 performance compared to its predecessor yolo models.</a:t>
            </a:r>
          </a:p>
        </p:txBody>
      </p:sp>
    </p:spTree>
    <p:extLst>
      <p:ext uri="{BB962C8B-B14F-4D97-AF65-F5344CB8AC3E}">
        <p14:creationId xmlns:p14="http://schemas.microsoft.com/office/powerpoint/2010/main" val="2303861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A9F7A-790A-BEC6-AD89-F91CCFA52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432" y="481264"/>
            <a:ext cx="9662159" cy="1298665"/>
          </a:xfrm>
        </p:spPr>
        <p:txBody>
          <a:bodyPr>
            <a:noAutofit/>
          </a:bodyPr>
          <a:lstStyle/>
          <a:p>
            <a:r>
              <a:rPr lang="en-IN" sz="2800" dirty="0" err="1">
                <a:solidFill>
                  <a:schemeClr val="bg1"/>
                </a:solidFill>
              </a:rPr>
              <a:t>STep</a:t>
            </a:r>
            <a:r>
              <a:rPr lang="en-IN" sz="2800" dirty="0">
                <a:solidFill>
                  <a:schemeClr val="bg1"/>
                </a:solidFill>
              </a:rPr>
              <a:t> 2 CONTD…: </a:t>
            </a:r>
            <a:r>
              <a:rPr lang="en-IN" sz="2800" dirty="0"/>
              <a:t>MODEL CREATION AND IMPLEMENTATION.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CB9C2-97E0-B8E6-CE97-162A147EA660}"/>
              </a:ext>
            </a:extLst>
          </p:cNvPr>
          <p:cNvSpPr txBox="1"/>
          <p:nvPr/>
        </p:nvSpPr>
        <p:spPr>
          <a:xfrm>
            <a:off x="855433" y="2167490"/>
            <a:ext cx="9661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Get the Pretrained YoloV8 Model using the </a:t>
            </a:r>
            <a:r>
              <a:rPr lang="en-IN" sz="2400" dirty="0"/>
              <a:t>YOLO(‘yolov8n.pt’) </a:t>
            </a:r>
            <a:r>
              <a:rPr lang="en-IN" sz="2400" dirty="0">
                <a:solidFill>
                  <a:schemeClr val="bg1"/>
                </a:solidFill>
              </a:rPr>
              <a:t>method given below: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EE2DE-EA27-8771-F7BD-3B6B7570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32" y="3174292"/>
            <a:ext cx="10704509" cy="20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67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A9F7A-790A-BEC6-AD89-F91CCFA52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432" y="481264"/>
            <a:ext cx="9662159" cy="1298665"/>
          </a:xfrm>
        </p:spPr>
        <p:txBody>
          <a:bodyPr>
            <a:noAutofit/>
          </a:bodyPr>
          <a:lstStyle/>
          <a:p>
            <a:r>
              <a:rPr lang="en-IN" sz="2800" dirty="0" err="1">
                <a:solidFill>
                  <a:schemeClr val="bg1"/>
                </a:solidFill>
              </a:rPr>
              <a:t>STep</a:t>
            </a:r>
            <a:r>
              <a:rPr lang="en-IN" sz="2800" dirty="0">
                <a:solidFill>
                  <a:schemeClr val="bg1"/>
                </a:solidFill>
              </a:rPr>
              <a:t> 2 CONTD…: </a:t>
            </a:r>
            <a:r>
              <a:rPr lang="en-IN" sz="2800" dirty="0"/>
              <a:t>MODEL CREATION AND IMPLEMENTATION.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01CA8-0B00-91E8-BE68-43AE8855C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32" y="2046877"/>
            <a:ext cx="10704509" cy="859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6024AB-E13E-A0C2-C2A0-02DC60EE7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32" y="3512739"/>
            <a:ext cx="6667843" cy="28639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F440E-4827-F561-D5AF-4BD185044E2E}"/>
              </a:ext>
            </a:extLst>
          </p:cNvPr>
          <p:cNvSpPr txBox="1"/>
          <p:nvPr/>
        </p:nvSpPr>
        <p:spPr>
          <a:xfrm>
            <a:off x="855432" y="3108241"/>
            <a:ext cx="10481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Arguments given during Training</a:t>
            </a:r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600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2658" y="1801212"/>
            <a:ext cx="3114784" cy="3932238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F2E72-961F-A062-48A1-5585370ED2B9}"/>
              </a:ext>
            </a:extLst>
          </p:cNvPr>
          <p:cNvSpPr txBox="1"/>
          <p:nvPr/>
        </p:nvSpPr>
        <p:spPr>
          <a:xfrm>
            <a:off x="972916" y="443383"/>
            <a:ext cx="6099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STEP 2 CONTD… : </a:t>
            </a:r>
            <a:r>
              <a:rPr lang="en-IN" sz="2800" dirty="0"/>
              <a:t>YOLOV8</a:t>
            </a: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IN" sz="2800" dirty="0"/>
              <a:t>Model: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71828-8FD7-54B7-FE14-D057572B61AD}"/>
              </a:ext>
            </a:extLst>
          </p:cNvPr>
          <p:cNvSpPr txBox="1"/>
          <p:nvPr/>
        </p:nvSpPr>
        <p:spPr>
          <a:xfrm>
            <a:off x="972916" y="1578466"/>
            <a:ext cx="11097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Summary of Yolov8 model used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2D9AB-196B-A184-8DEC-5E4D5620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16" y="2409463"/>
            <a:ext cx="10614526" cy="388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00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2C2BE-A6F7-520A-359C-B13354A42149}"/>
              </a:ext>
            </a:extLst>
          </p:cNvPr>
          <p:cNvSpPr txBox="1">
            <a:spLocks/>
          </p:cNvSpPr>
          <p:nvPr/>
        </p:nvSpPr>
        <p:spPr>
          <a:xfrm>
            <a:off x="1028932" y="840078"/>
            <a:ext cx="8791575" cy="741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Motivation/PROBLEM STATEMENT: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E79147-C54E-61FE-9564-1DDB72B7D4B1}"/>
              </a:ext>
            </a:extLst>
          </p:cNvPr>
          <p:cNvSpPr txBox="1"/>
          <p:nvPr/>
        </p:nvSpPr>
        <p:spPr>
          <a:xfrm>
            <a:off x="1028932" y="1982175"/>
            <a:ext cx="887458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Problem Statement: </a:t>
            </a:r>
            <a:r>
              <a:rPr lang="en-US" sz="2400" dirty="0">
                <a:solidFill>
                  <a:schemeClr val="bg1"/>
                </a:solidFill>
              </a:rPr>
              <a:t>Develop a Deep learning algorithm that can 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detect Irregularities/Malfunctions in Traffic lights </a:t>
            </a:r>
            <a:r>
              <a:rPr lang="en-US" sz="2400" dirty="0">
                <a:solidFill>
                  <a:schemeClr val="bg1"/>
                </a:solidFill>
              </a:rPr>
              <a:t>through Video Classification.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algorithm should be able to 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accurately identify each stage of the traffic light(red, yellow, green) even in videos taken at a angle.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algorithm should be able to 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correctly determine whether the traffic lights have any kind of malfunctions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It should also have 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 low false positive rate</a:t>
            </a:r>
            <a:r>
              <a:rPr lang="en-US" sz="2400" dirty="0">
                <a:solidFill>
                  <a:schemeClr val="bg1"/>
                </a:solidFill>
              </a:rPr>
              <a:t>, so that it does not generate too many unnecessary alerts</a:t>
            </a:r>
            <a:r>
              <a:rPr lang="en-IN" sz="2400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800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10038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861B-553E-4C6B-316D-CFE3F708A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20029"/>
            <a:ext cx="8322627" cy="706244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STEP 2 CONTD… : </a:t>
            </a:r>
            <a:r>
              <a:rPr lang="en-IN" dirty="0"/>
              <a:t>Yolov8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/>
              <a:t>Model Training: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34C11-36E7-7470-1080-C7EB264BF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72" y="2903273"/>
            <a:ext cx="10808255" cy="3149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CA7F63-8485-D5D1-EE47-252494DA3A8E}"/>
              </a:ext>
            </a:extLst>
          </p:cNvPr>
          <p:cNvSpPr txBox="1"/>
          <p:nvPr/>
        </p:nvSpPr>
        <p:spPr>
          <a:xfrm>
            <a:off x="1141411" y="1414608"/>
            <a:ext cx="98217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The </a:t>
            </a:r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Optimizer is </a:t>
            </a:r>
            <a:r>
              <a:rPr lang="en-IN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AdamW</a:t>
            </a:r>
            <a:r>
              <a:rPr lang="en-IN" sz="1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bg1"/>
                </a:solidFill>
              </a:rPr>
              <a:t>The Learning rate is 0.001429.</a:t>
            </a:r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Image sizes of images in train and validation data is 640</a:t>
            </a:r>
          </a:p>
        </p:txBody>
      </p:sp>
    </p:spTree>
    <p:extLst>
      <p:ext uri="{BB962C8B-B14F-4D97-AF65-F5344CB8AC3E}">
        <p14:creationId xmlns:p14="http://schemas.microsoft.com/office/powerpoint/2010/main" val="3298571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861B-553E-4C6B-316D-CFE3F708A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0029"/>
            <a:ext cx="9507296" cy="706244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STEP 2 CONTD… : </a:t>
            </a:r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Yolov8 Model After Training: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2B2CF-C80D-7203-2D00-DC786BAB12A3}"/>
              </a:ext>
            </a:extLst>
          </p:cNvPr>
          <p:cNvSpPr txBox="1"/>
          <p:nvPr/>
        </p:nvSpPr>
        <p:spPr>
          <a:xfrm>
            <a:off x="1005468" y="1126273"/>
            <a:ext cx="10181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The 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Last Six Epochs </a:t>
            </a:r>
            <a:r>
              <a:rPr lang="en-IN" sz="2400" dirty="0">
                <a:solidFill>
                  <a:schemeClr val="bg1"/>
                </a:solidFill>
              </a:rPr>
              <a:t>in Model Training.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Total Training Time of 25 epochs took 0.045 hrs.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The 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best weights </a:t>
            </a:r>
            <a:r>
              <a:rPr lang="en-IN" sz="2400" dirty="0">
                <a:solidFill>
                  <a:schemeClr val="bg1"/>
                </a:solidFill>
              </a:rPr>
              <a:t>and 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last recorded weights </a:t>
            </a:r>
            <a:r>
              <a:rPr lang="en-IN" sz="2400" dirty="0">
                <a:solidFill>
                  <a:schemeClr val="bg1"/>
                </a:solidFill>
              </a:rPr>
              <a:t>are given as output.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276FD9-0B5F-886E-4BAD-0AD6CB4F0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800951"/>
            <a:ext cx="9715999" cy="373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14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861B-553E-4C6B-316D-CFE3F708A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761" y="420029"/>
            <a:ext cx="9750364" cy="706244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STEP 2 CONTD… : </a:t>
            </a:r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custom trained Model Evaluation on Validation data: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8182F-9E95-E80F-7896-6A988005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61" y="2743581"/>
            <a:ext cx="9982713" cy="2627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0C032D-30ED-3093-5259-291EF6686AF0}"/>
              </a:ext>
            </a:extLst>
          </p:cNvPr>
          <p:cNvSpPr txBox="1"/>
          <p:nvPr/>
        </p:nvSpPr>
        <p:spPr>
          <a:xfrm>
            <a:off x="1014760" y="1381572"/>
            <a:ext cx="99827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By using </a:t>
            </a:r>
            <a:r>
              <a:rPr lang="en-IN" sz="24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model.val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() </a:t>
            </a:r>
            <a:r>
              <a:rPr lang="en-IN" sz="2400" dirty="0">
                <a:solidFill>
                  <a:schemeClr val="bg1"/>
                </a:solidFill>
              </a:rPr>
              <a:t>we test our model on validation data : </a:t>
            </a:r>
          </a:p>
        </p:txBody>
      </p:sp>
    </p:spTree>
    <p:extLst>
      <p:ext uri="{BB962C8B-B14F-4D97-AF65-F5344CB8AC3E}">
        <p14:creationId xmlns:p14="http://schemas.microsoft.com/office/powerpoint/2010/main" val="3436875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861B-553E-4C6B-316D-CFE3F708A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761" y="420029"/>
            <a:ext cx="9750364" cy="706244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STEP 2 CONTD… : </a:t>
            </a:r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custom trained Model Evaluation on Validation data: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C032D-30ED-3093-5259-291EF6686AF0}"/>
              </a:ext>
            </a:extLst>
          </p:cNvPr>
          <p:cNvSpPr txBox="1"/>
          <p:nvPr/>
        </p:nvSpPr>
        <p:spPr>
          <a:xfrm>
            <a:off x="1014761" y="1126273"/>
            <a:ext cx="99827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We get batch results of images during training and validation, which show our models improvement.</a:t>
            </a:r>
          </a:p>
          <a:p>
            <a:r>
              <a:rPr lang="en-IN" sz="2400" dirty="0">
                <a:solidFill>
                  <a:schemeClr val="bg1"/>
                </a:solidFill>
              </a:rPr>
              <a:t> </a:t>
            </a:r>
          </a:p>
          <a:p>
            <a:r>
              <a:rPr lang="en-IN" sz="2400" dirty="0">
                <a:solidFill>
                  <a:schemeClr val="bg1"/>
                </a:solidFill>
              </a:rPr>
              <a:t>          During Training                                                During Validation</a:t>
            </a:r>
          </a:p>
        </p:txBody>
      </p:sp>
      <p:pic>
        <p:nvPicPr>
          <p:cNvPr id="3" name="Picture 2" descr="A collage of a traffic light&#10;&#10;Description automatically generated">
            <a:extLst>
              <a:ext uri="{FF2B5EF4-FFF2-40B4-BE49-F238E27FC236}">
                <a16:creationId xmlns:a16="http://schemas.microsoft.com/office/drawing/2014/main" id="{9A3A022C-2F96-E975-4517-F6136DA2B5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659" y="2635357"/>
            <a:ext cx="3802614" cy="380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79D01-015D-A644-761C-8DB3F9075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263" y="2635358"/>
            <a:ext cx="3974048" cy="380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97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E769AC7-FA9C-E879-DA2D-4183308C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0029"/>
            <a:ext cx="9746320" cy="706244"/>
          </a:xfrm>
        </p:spPr>
        <p:txBody>
          <a:bodyPr>
            <a:no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STEP 2 CONTD… : </a:t>
            </a:r>
            <a:r>
              <a:rPr lang="en-IN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Visualizing the confusion matrix of Yolo model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02667-BEED-8216-8ECA-28C5577FA935}"/>
              </a:ext>
            </a:extLst>
          </p:cNvPr>
          <p:cNvSpPr txBox="1"/>
          <p:nvPr/>
        </p:nvSpPr>
        <p:spPr>
          <a:xfrm>
            <a:off x="1105859" y="1387455"/>
            <a:ext cx="10020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By using 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Image() </a:t>
            </a:r>
            <a:r>
              <a:rPr lang="en-IN" sz="2400" dirty="0">
                <a:solidFill>
                  <a:schemeClr val="bg1"/>
                </a:solidFill>
              </a:rPr>
              <a:t>from </a:t>
            </a:r>
            <a:r>
              <a:rPr lang="en-IN" sz="2400" dirty="0" err="1">
                <a:solidFill>
                  <a:schemeClr val="bg1"/>
                </a:solidFill>
              </a:rPr>
              <a:t>Ipython</a:t>
            </a:r>
            <a:r>
              <a:rPr lang="en-IN" sz="2400" dirty="0">
                <a:solidFill>
                  <a:schemeClr val="bg1"/>
                </a:solidFill>
              </a:rPr>
              <a:t> library we can 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display the confusion matrix</a:t>
            </a:r>
            <a:r>
              <a:rPr lang="en-IN" sz="2400" dirty="0">
                <a:solidFill>
                  <a:schemeClr val="bg1"/>
                </a:solidFill>
              </a:rPr>
              <a:t>. As shown below: </a:t>
            </a: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DEF09959-2F60-4F5E-EDBC-80BD3436EF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818" y="2396056"/>
            <a:ext cx="5731510" cy="4298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043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E769AC7-FA9C-E879-DA2D-4183308C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0029"/>
            <a:ext cx="9746320" cy="706244"/>
          </a:xfrm>
        </p:spPr>
        <p:txBody>
          <a:bodyPr>
            <a:no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STEP 2 CONTD… : </a:t>
            </a:r>
            <a:r>
              <a:rPr lang="en-IN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Visualizing the training and validation metrics: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02667-BEED-8216-8ECA-28C5577FA935}"/>
              </a:ext>
            </a:extLst>
          </p:cNvPr>
          <p:cNvSpPr txBox="1"/>
          <p:nvPr/>
        </p:nvSpPr>
        <p:spPr>
          <a:xfrm>
            <a:off x="1105859" y="1387455"/>
            <a:ext cx="10020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By using 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Image() </a:t>
            </a:r>
            <a:r>
              <a:rPr lang="en-IN" sz="2400" dirty="0">
                <a:solidFill>
                  <a:schemeClr val="bg1"/>
                </a:solidFill>
              </a:rPr>
              <a:t>from </a:t>
            </a:r>
            <a:r>
              <a:rPr lang="en-IN" sz="2400" dirty="0" err="1">
                <a:solidFill>
                  <a:schemeClr val="bg1"/>
                </a:solidFill>
              </a:rPr>
              <a:t>Ipython</a:t>
            </a:r>
            <a:r>
              <a:rPr lang="en-IN" sz="2400" dirty="0">
                <a:solidFill>
                  <a:schemeClr val="bg1"/>
                </a:solidFill>
              </a:rPr>
              <a:t> library we can 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display metrics of training and validation data</a:t>
            </a:r>
            <a:r>
              <a:rPr lang="en-IN" sz="2400" dirty="0">
                <a:solidFill>
                  <a:schemeClr val="bg1"/>
                </a:solidFill>
              </a:rPr>
              <a:t>. As shown below: </a:t>
            </a:r>
          </a:p>
        </p:txBody>
      </p:sp>
      <p:pic>
        <p:nvPicPr>
          <p:cNvPr id="5" name="Picture 4" descr="A group of graphs showing different results&#10;&#10;Description automatically generated with medium confidence">
            <a:extLst>
              <a:ext uri="{FF2B5EF4-FFF2-40B4-BE49-F238E27FC236}">
                <a16:creationId xmlns:a16="http://schemas.microsoft.com/office/drawing/2014/main" id="{337F8A00-49AB-B062-C5A9-ABF68DEE56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720071"/>
            <a:ext cx="9746320" cy="3717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4724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E769AC7-FA9C-E879-DA2D-4183308C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881" y="319535"/>
            <a:ext cx="9746320" cy="706244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Step 3 : </a:t>
            </a:r>
            <a:r>
              <a:rPr lang="en-IN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Class prediction using model 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02667-BEED-8216-8ECA-28C5577FA935}"/>
              </a:ext>
            </a:extLst>
          </p:cNvPr>
          <p:cNvSpPr txBox="1"/>
          <p:nvPr/>
        </p:nvSpPr>
        <p:spPr>
          <a:xfrm>
            <a:off x="1054881" y="943393"/>
            <a:ext cx="100209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We predict the class of traffic light irregularity in a given video using the model: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As seen below the model makes a prediction on the video giving output 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‘True’ </a:t>
            </a:r>
            <a:r>
              <a:rPr lang="en-IN" sz="2400" dirty="0">
                <a:solidFill>
                  <a:schemeClr val="bg1"/>
                </a:solidFill>
              </a:rPr>
              <a:t>indicating that this 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traffic light does not skip yellow light </a:t>
            </a:r>
            <a:r>
              <a:rPr lang="en-IN" sz="2400" dirty="0">
                <a:solidFill>
                  <a:schemeClr val="bg1"/>
                </a:solidFill>
              </a:rPr>
              <a:t>during transition.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D4BFF4-C66E-CC61-8563-2AAD835E5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62" y="3096313"/>
            <a:ext cx="9782475" cy="35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39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D105AFF-99CA-DC16-724E-9E1A9F7E8DDA}"/>
              </a:ext>
            </a:extLst>
          </p:cNvPr>
          <p:cNvSpPr/>
          <p:nvPr/>
        </p:nvSpPr>
        <p:spPr>
          <a:xfrm>
            <a:off x="767848" y="3889802"/>
            <a:ext cx="10864785" cy="2188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769AC7-FA9C-E879-DA2D-4183308C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546" y="420029"/>
            <a:ext cx="9746320" cy="706244"/>
          </a:xfrm>
        </p:spPr>
        <p:txBody>
          <a:bodyPr>
            <a:no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Step 3 contd… : </a:t>
            </a:r>
            <a:r>
              <a:rPr lang="en-IN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prediction on video with Irregular Traffic Lights: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02667-BEED-8216-8ECA-28C5577FA935}"/>
              </a:ext>
            </a:extLst>
          </p:cNvPr>
          <p:cNvSpPr txBox="1"/>
          <p:nvPr/>
        </p:nvSpPr>
        <p:spPr>
          <a:xfrm>
            <a:off x="1420546" y="1310562"/>
            <a:ext cx="100209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Given a video with irregular traffic lights the output video is made so that the 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video contains labels on the bounding box </a:t>
            </a:r>
            <a:r>
              <a:rPr lang="en-IN" sz="2400" dirty="0">
                <a:solidFill>
                  <a:schemeClr val="bg1"/>
                </a:solidFill>
              </a:rPr>
              <a:t>predicting the traffic </a:t>
            </a:r>
            <a:r>
              <a:rPr lang="en-IN" sz="2400" dirty="0" err="1">
                <a:solidFill>
                  <a:schemeClr val="bg1"/>
                </a:solidFill>
              </a:rPr>
              <a:t>color</a:t>
            </a:r>
            <a:r>
              <a:rPr lang="en-IN" sz="2400" dirty="0">
                <a:solidFill>
                  <a:schemeClr val="bg1"/>
                </a:solidFill>
              </a:rPr>
              <a:t> detected in each frame.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This is a 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Prediction made by the model on a unseen video</a:t>
            </a:r>
            <a:r>
              <a:rPr lang="en-IN" sz="2400" dirty="0">
                <a:solidFill>
                  <a:schemeClr val="bg1"/>
                </a:solidFill>
              </a:rPr>
              <a:t> as seen the output class was 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‘True’ </a:t>
            </a:r>
            <a:r>
              <a:rPr lang="en-IN" sz="2400" dirty="0">
                <a:solidFill>
                  <a:schemeClr val="bg1"/>
                </a:solidFill>
              </a:rPr>
              <a:t>(no irregularity as it does not skip yellow)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A8E4A-C7AA-3409-20AD-4BFD2F04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594" y="3959585"/>
            <a:ext cx="3617037" cy="2030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543EB-76FD-6CB7-69F5-A421B87FC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44" y="3959585"/>
            <a:ext cx="3546312" cy="2005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6B07A3-A36E-9DDA-9482-E272197FD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39" y="3989418"/>
            <a:ext cx="3427746" cy="200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06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E769AC7-FA9C-E879-DA2D-4183308C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521" y="252158"/>
            <a:ext cx="9746320" cy="706244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Step 3 : </a:t>
            </a:r>
            <a:r>
              <a:rPr lang="en-IN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Class prediction using model 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02667-BEED-8216-8ECA-28C5577FA935}"/>
              </a:ext>
            </a:extLst>
          </p:cNvPr>
          <p:cNvSpPr txBox="1"/>
          <p:nvPr/>
        </p:nvSpPr>
        <p:spPr>
          <a:xfrm>
            <a:off x="1085521" y="876016"/>
            <a:ext cx="100209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We predict the class of traffic light irregularity in a given video using the model: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As seen below the model makes a prediction on the video giving output 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‘False’ </a:t>
            </a:r>
            <a:r>
              <a:rPr lang="en-IN" sz="2400" dirty="0">
                <a:solidFill>
                  <a:schemeClr val="bg1"/>
                </a:solidFill>
              </a:rPr>
              <a:t>indicating that this 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traffic light skips yellow light </a:t>
            </a:r>
            <a:r>
              <a:rPr lang="en-IN" sz="2400" dirty="0">
                <a:solidFill>
                  <a:schemeClr val="bg1"/>
                </a:solidFill>
              </a:rPr>
              <a:t>during transition.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DBA7C-C6B3-2330-CBDE-916984F62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21" y="2815008"/>
            <a:ext cx="10020958" cy="382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02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E769AC7-FA9C-E879-DA2D-4183308C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521" y="391153"/>
            <a:ext cx="9746320" cy="706244"/>
          </a:xfrm>
        </p:spPr>
        <p:txBody>
          <a:bodyPr>
            <a:no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Step 3 contd… : </a:t>
            </a:r>
            <a:r>
              <a:rPr lang="en-IN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prediction on video with Irregular Traffic Lights: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02667-BEED-8216-8ECA-28C5577FA935}"/>
              </a:ext>
            </a:extLst>
          </p:cNvPr>
          <p:cNvSpPr txBox="1"/>
          <p:nvPr/>
        </p:nvSpPr>
        <p:spPr>
          <a:xfrm>
            <a:off x="1085521" y="1281686"/>
            <a:ext cx="100209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Given a video with irregular traffic lights the output video is made so that the 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video contains labels on the bounding box </a:t>
            </a:r>
            <a:r>
              <a:rPr lang="en-IN" sz="2400" dirty="0">
                <a:solidFill>
                  <a:schemeClr val="bg1"/>
                </a:solidFill>
              </a:rPr>
              <a:t>predicting the traffic </a:t>
            </a:r>
            <a:r>
              <a:rPr lang="en-IN" sz="2400" dirty="0" err="1">
                <a:solidFill>
                  <a:schemeClr val="bg1"/>
                </a:solidFill>
              </a:rPr>
              <a:t>color</a:t>
            </a:r>
            <a:r>
              <a:rPr lang="en-IN" sz="2400" dirty="0">
                <a:solidFill>
                  <a:schemeClr val="bg1"/>
                </a:solidFill>
              </a:rPr>
              <a:t> detected in each frame.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This is a 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Prediction made by the model on a unseen video</a:t>
            </a:r>
            <a:r>
              <a:rPr lang="en-IN" sz="2400" dirty="0">
                <a:solidFill>
                  <a:schemeClr val="bg1"/>
                </a:solidFill>
              </a:rPr>
              <a:t> as seen the output class was 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‘False’ </a:t>
            </a:r>
            <a:r>
              <a:rPr lang="en-IN" sz="2400" dirty="0">
                <a:solidFill>
                  <a:schemeClr val="bg1"/>
                </a:solidFill>
              </a:rPr>
              <a:t>(no irregularity as it  skips yellow)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23E440-3B6D-D064-B1EE-F3366BAA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6" y="3774299"/>
            <a:ext cx="4826000" cy="2711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3E4442-B361-80AC-C431-D91FA1D78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086" y="3761599"/>
            <a:ext cx="48069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75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5DD14B-D1D6-30A2-C54B-3481AD5C1CB9}"/>
              </a:ext>
            </a:extLst>
          </p:cNvPr>
          <p:cNvSpPr txBox="1">
            <a:spLocks/>
          </p:cNvSpPr>
          <p:nvPr/>
        </p:nvSpPr>
        <p:spPr>
          <a:xfrm>
            <a:off x="1274728" y="1140940"/>
            <a:ext cx="8791575" cy="741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Technologies used</a:t>
            </a:r>
            <a:r>
              <a:rPr lang="en-IN" b="1" dirty="0">
                <a:solidFill>
                  <a:schemeClr val="bg1"/>
                </a:solidFill>
                <a:latin typeface="Agency FB" panose="020B0503020202020204" pitchFamily="34" charset="0"/>
              </a:rPr>
              <a:t>: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4D444-3582-0F35-C52A-1F7E811A5852}"/>
              </a:ext>
            </a:extLst>
          </p:cNvPr>
          <p:cNvSpPr txBox="1"/>
          <p:nvPr/>
        </p:nvSpPr>
        <p:spPr>
          <a:xfrm>
            <a:off x="1274728" y="2090172"/>
            <a:ext cx="88745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Deep Learning</a:t>
            </a:r>
            <a:r>
              <a:rPr lang="en-IN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OPEN CV </a:t>
            </a:r>
            <a:r>
              <a:rPr lang="en-IN" sz="2400" dirty="0">
                <a:solidFill>
                  <a:schemeClr val="bg1"/>
                </a:solidFill>
              </a:rPr>
              <a:t>(COMPUTER VISION).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YoloV8 </a:t>
            </a:r>
            <a:r>
              <a:rPr lang="en-IN" sz="2400" dirty="0">
                <a:solidFill>
                  <a:schemeClr val="bg1"/>
                </a:solidFill>
              </a:rPr>
              <a:t>(</a:t>
            </a:r>
            <a:r>
              <a:rPr lang="en-IN" sz="2400" dirty="0" err="1">
                <a:solidFill>
                  <a:schemeClr val="bg1"/>
                </a:solidFill>
              </a:rPr>
              <a:t>Ultralytics</a:t>
            </a:r>
            <a:r>
              <a:rPr lang="en-IN" sz="2400" dirty="0">
                <a:solidFill>
                  <a:schemeClr val="bg1"/>
                </a:solidFill>
              </a:rPr>
              <a:t>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Convolutional Neural Networks </a:t>
            </a:r>
            <a:r>
              <a:rPr lang="en-IN" sz="2400" dirty="0">
                <a:solidFill>
                  <a:schemeClr val="bg1"/>
                </a:solidFill>
              </a:rPr>
              <a:t>(CNN).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IPython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moviepy</a:t>
            </a:r>
            <a:r>
              <a:rPr lang="en-IN" sz="2400" dirty="0"/>
              <a:t> </a:t>
            </a:r>
            <a:r>
              <a:rPr lang="en-IN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</a:rPr>
              <a:t>MoviePy is a Python library for video editing: cutting, concatenations, title insertions, video compositing etc…)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8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CAA1776E-48CF-863B-52A6-551666102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" y="1857103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3CBEC6-F010-76E2-E229-EB79A380269B}"/>
                  </a:ext>
                </a:extLst>
              </p14:cNvPr>
              <p14:cNvContentPartPr/>
              <p14:nvPr/>
            </p14:nvContentPartPr>
            <p14:xfrm>
              <a:off x="1802434" y="-3481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3CBEC6-F010-76E2-E229-EB79A38026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4434" y="-142817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A6D2324-8FF5-FA6E-A21E-8CC8EDC81D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75000"/>
          </a:blip>
          <a:srcRect l="37" t="648" r="-37" b="7488"/>
          <a:stretch/>
        </p:blipFill>
        <p:spPr>
          <a:xfrm>
            <a:off x="2193073" y="-403117"/>
            <a:ext cx="7805854" cy="69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8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77C44D-A378-6DAF-9BF2-CC09A3971103}"/>
              </a:ext>
            </a:extLst>
          </p:cNvPr>
          <p:cNvSpPr txBox="1">
            <a:spLocks/>
          </p:cNvSpPr>
          <p:nvPr/>
        </p:nvSpPr>
        <p:spPr>
          <a:xfrm>
            <a:off x="1426949" y="1046551"/>
            <a:ext cx="8791575" cy="741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Contents: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03BFB-F319-4C46-7C38-DB5EA7DC0DA9}"/>
              </a:ext>
            </a:extLst>
          </p:cNvPr>
          <p:cNvSpPr txBox="1"/>
          <p:nvPr/>
        </p:nvSpPr>
        <p:spPr>
          <a:xfrm>
            <a:off x="1571915" y="1992406"/>
            <a:ext cx="88745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IN" sz="2400" dirty="0">
                <a:solidFill>
                  <a:schemeClr val="bg1"/>
                </a:solidFill>
              </a:rPr>
              <a:t>BRIEF INTRODUCTION TO 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DEEP LEARNING </a:t>
            </a:r>
            <a:r>
              <a:rPr lang="en-IN" sz="2400" dirty="0">
                <a:solidFill>
                  <a:schemeClr val="bg1"/>
                </a:solidFill>
              </a:rPr>
              <a:t>AND 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COMPUTER VISION</a:t>
            </a:r>
            <a:r>
              <a:rPr lang="en-IN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IN" sz="2400" dirty="0">
                <a:solidFill>
                  <a:schemeClr val="bg1"/>
                </a:solidFill>
              </a:rPr>
              <a:t>DATASET USED: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IN" sz="2400" dirty="0">
                <a:solidFill>
                  <a:schemeClr val="bg1"/>
                </a:solidFill>
              </a:rPr>
              <a:t>VISUALIZING THE DATA FROM THE DATASET.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 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OUR APPROACH: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IN" sz="2400" dirty="0">
                <a:solidFill>
                  <a:schemeClr val="bg1"/>
                </a:solidFill>
              </a:rPr>
              <a:t>PRE-PROCESSING.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Custom YoloV8 MODEL IMPLEMENTATION</a:t>
            </a:r>
            <a:r>
              <a:rPr lang="en-IN" sz="2400" dirty="0">
                <a:solidFill>
                  <a:schemeClr val="bg1"/>
                </a:solidFill>
              </a:rPr>
              <a:t>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 WHAT IS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YoloV8</a:t>
            </a:r>
            <a:r>
              <a:rPr lang="en-IN" sz="2400" dirty="0">
                <a:solidFill>
                  <a:schemeClr val="bg1"/>
                </a:solidFill>
                <a:latin typeface="Agency FB" panose="020B0503020202020204" pitchFamily="34" charset="0"/>
              </a:rPr>
              <a:t>?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WHAT IS</a:t>
            </a:r>
            <a:r>
              <a:rPr lang="en-I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CNN</a:t>
            </a:r>
            <a:r>
              <a:rPr lang="en-IN" sz="2400" dirty="0">
                <a:solidFill>
                  <a:schemeClr val="bg1"/>
                </a:solidFill>
                <a:latin typeface="Agency FB" panose="020B0503020202020204" pitchFamily="34" charset="0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CLASS PREDICTION ON EXTERNAL OR UNSEEN VIDEOS.</a:t>
            </a:r>
          </a:p>
        </p:txBody>
      </p:sp>
    </p:spTree>
    <p:extLst>
      <p:ext uri="{BB962C8B-B14F-4D97-AF65-F5344CB8AC3E}">
        <p14:creationId xmlns:p14="http://schemas.microsoft.com/office/powerpoint/2010/main" val="324777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C1DA-7B20-0CDB-8E59-22495F7226AB}"/>
              </a:ext>
            </a:extLst>
          </p:cNvPr>
          <p:cNvSpPr txBox="1">
            <a:spLocks/>
          </p:cNvSpPr>
          <p:nvPr/>
        </p:nvSpPr>
        <p:spPr>
          <a:xfrm>
            <a:off x="1218502" y="547151"/>
            <a:ext cx="8791575" cy="741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What is deep learning</a:t>
            </a:r>
            <a:r>
              <a:rPr lang="en-IN" dirty="0">
                <a:solidFill>
                  <a:schemeClr val="bg1"/>
                </a:solidFill>
                <a:latin typeface="Agency FB" panose="020B0503020202020204" pitchFamily="34" charset="0"/>
              </a:rPr>
              <a:t>?</a:t>
            </a:r>
            <a:r>
              <a:rPr lang="en-IN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DCE80-76A9-F766-E869-C25A41F9B4BC}"/>
              </a:ext>
            </a:extLst>
          </p:cNvPr>
          <p:cNvSpPr txBox="1"/>
          <p:nvPr/>
        </p:nvSpPr>
        <p:spPr>
          <a:xfrm>
            <a:off x="1218502" y="1718124"/>
            <a:ext cx="549453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Deep learning </a:t>
            </a:r>
            <a:r>
              <a:rPr lang="en-US" sz="2200" dirty="0">
                <a:solidFill>
                  <a:schemeClr val="bg1"/>
                </a:solidFill>
              </a:rPr>
              <a:t>is a subset of machine learning, which is essentially a </a:t>
            </a:r>
            <a:r>
              <a:rPr lang="en-US" sz="2200" dirty="0"/>
              <a:t>neural network with three or more layers</a:t>
            </a:r>
            <a:r>
              <a:rPr lang="en-US" sz="2200" dirty="0">
                <a:solidFill>
                  <a:schemeClr val="bg1"/>
                </a:solidFill>
              </a:rPr>
              <a:t>. These neural networks attempt to simulate</a:t>
            </a:r>
            <a:r>
              <a:rPr lang="en-US" sz="2200" dirty="0"/>
              <a:t> the behavior of the human brain, albeit </a:t>
            </a:r>
            <a:r>
              <a:rPr lang="en-US" sz="2200" dirty="0">
                <a:solidFill>
                  <a:schemeClr val="bg1"/>
                </a:solidFill>
              </a:rPr>
              <a:t>far from matching its ability allowing it to</a:t>
            </a:r>
            <a:r>
              <a:rPr lang="en-US" sz="2200" dirty="0"/>
              <a:t> “learn” from large amounts of data.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 </a:t>
            </a:r>
            <a:r>
              <a:rPr lang="en-US" sz="2200" dirty="0">
                <a:solidFill>
                  <a:schemeClr val="bg1"/>
                </a:solidFill>
              </a:rPr>
              <a:t>While a neural network with a single layer can still make approximate predictions,</a:t>
            </a:r>
            <a:r>
              <a:rPr lang="en-US" sz="2200" dirty="0"/>
              <a:t> additional hidden layers </a:t>
            </a:r>
            <a:r>
              <a:rPr lang="en-US" sz="2200" dirty="0">
                <a:solidFill>
                  <a:schemeClr val="bg1"/>
                </a:solidFill>
              </a:rPr>
              <a:t>can help to </a:t>
            </a:r>
            <a:r>
              <a:rPr lang="en-US" sz="2200" dirty="0"/>
              <a:t>optimize and refine for accuracy</a:t>
            </a:r>
            <a:r>
              <a:rPr lang="en-IN" sz="22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B9C332-B312-2EFC-394D-B1280205E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061" y="1806096"/>
            <a:ext cx="4151736" cy="40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85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C1DA-7B20-0CDB-8E59-22495F7226AB}"/>
              </a:ext>
            </a:extLst>
          </p:cNvPr>
          <p:cNvSpPr txBox="1">
            <a:spLocks/>
          </p:cNvSpPr>
          <p:nvPr/>
        </p:nvSpPr>
        <p:spPr>
          <a:xfrm>
            <a:off x="1218502" y="576027"/>
            <a:ext cx="8791575" cy="741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Why deep learning instead of machine learning</a:t>
            </a:r>
            <a:r>
              <a:rPr lang="en-IN" dirty="0">
                <a:solidFill>
                  <a:schemeClr val="bg1"/>
                </a:solidFill>
                <a:latin typeface="Agency FB" panose="020B0503020202020204" pitchFamily="34" charset="0"/>
              </a:rPr>
              <a:t>?</a:t>
            </a:r>
            <a:r>
              <a:rPr lang="en-IN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DCE80-76A9-F766-E869-C25A41F9B4BC}"/>
              </a:ext>
            </a:extLst>
          </p:cNvPr>
          <p:cNvSpPr txBox="1"/>
          <p:nvPr/>
        </p:nvSpPr>
        <p:spPr>
          <a:xfrm>
            <a:off x="1218502" y="1718124"/>
            <a:ext cx="92636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Deep learning </a:t>
            </a:r>
            <a:r>
              <a:rPr lang="en-US" sz="2400" dirty="0">
                <a:solidFill>
                  <a:schemeClr val="bg1"/>
                </a:solidFill>
              </a:rPr>
              <a:t>reduces part of the 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 pre-processing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/>
                </a:solidFill>
              </a:rPr>
              <a:t>required by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/>
                </a:solidFill>
              </a:rPr>
              <a:t>machine learning.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>
                <a:solidFill>
                  <a:schemeClr val="bg1"/>
                </a:solidFill>
              </a:rPr>
              <a:t>These algorithms can ingest and 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interpret unstructured data such as text and pictures</a:t>
            </a:r>
            <a:r>
              <a:rPr lang="en-US" sz="2400" dirty="0">
                <a:solidFill>
                  <a:schemeClr val="bg1"/>
                </a:solidFill>
              </a:rPr>
              <a:t>, and they 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automate feature extraction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reducing reliance on human specialists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>
                <a:solidFill>
                  <a:schemeClr val="bg1"/>
                </a:solidFill>
              </a:rPr>
              <a:t>Assume we have a collection of images of various pets that we wish to categorize by 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"cat"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"dog"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"hamster"</a:t>
            </a:r>
            <a:r>
              <a:rPr lang="en-US" sz="2400" dirty="0">
                <a:solidFill>
                  <a:schemeClr val="bg1"/>
                </a:solidFill>
              </a:rPr>
              <a:t>, and so 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Deep learning algorithms </a:t>
            </a:r>
            <a:r>
              <a:rPr lang="en-US" sz="2400" dirty="0">
                <a:solidFill>
                  <a:schemeClr val="bg1"/>
                </a:solidFill>
              </a:rPr>
              <a:t>can determine which 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features (e.g. ears) are most important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/>
                </a:solidFill>
              </a:rPr>
              <a:t>to distinguish each animal from another. In machine learning, this 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hierarchy of features is established manually </a:t>
            </a:r>
            <a:r>
              <a:rPr lang="en-US" sz="2400" dirty="0">
                <a:solidFill>
                  <a:schemeClr val="bg1"/>
                </a:solidFill>
              </a:rPr>
              <a:t>by a human expert.</a:t>
            </a:r>
            <a:endParaRPr lang="en-IN" sz="24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055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9C1D-9303-BC98-41A5-77AC12FF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68" y="154465"/>
            <a:ext cx="8534400" cy="1507067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What is computer vision</a:t>
            </a:r>
            <a:r>
              <a:rPr lang="en-IN" sz="2800" dirty="0">
                <a:solidFill>
                  <a:schemeClr val="bg1"/>
                </a:solidFill>
                <a:latin typeface="Agency FB" panose="020B0503020202020204" pitchFamily="34" charset="0"/>
              </a:rPr>
              <a:t>?</a:t>
            </a:r>
            <a:r>
              <a:rPr lang="en-IN" sz="2800" dirty="0">
                <a:solidFill>
                  <a:schemeClr val="bg1"/>
                </a:solidFill>
              </a:rPr>
              <a:t>:</a:t>
            </a:r>
            <a:br>
              <a:rPr lang="en-IN" dirty="0">
                <a:solidFill>
                  <a:schemeClr val="bg1"/>
                </a:solidFill>
              </a:rPr>
            </a:b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C65FE-ABF2-43A0-F270-2E064569AB71}"/>
              </a:ext>
            </a:extLst>
          </p:cNvPr>
          <p:cNvSpPr txBox="1"/>
          <p:nvPr/>
        </p:nvSpPr>
        <p:spPr>
          <a:xfrm>
            <a:off x="895968" y="1392025"/>
            <a:ext cx="602165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Computer vision </a:t>
            </a:r>
            <a:r>
              <a:rPr lang="en-US" sz="2200" dirty="0">
                <a:solidFill>
                  <a:schemeClr val="bg1"/>
                </a:solidFill>
              </a:rPr>
              <a:t>is a branch of</a:t>
            </a:r>
            <a:r>
              <a:rPr lang="en-US" sz="2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artificial intelligence (AI) </a:t>
            </a:r>
            <a:r>
              <a:rPr lang="en-US" sz="2200" dirty="0">
                <a:solidFill>
                  <a:schemeClr val="bg1"/>
                </a:solidFill>
              </a:rPr>
              <a:t>that enables computers to </a:t>
            </a:r>
            <a:r>
              <a:rPr lang="en-US" sz="2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observe</a:t>
            </a:r>
            <a:r>
              <a:rPr lang="en-US" sz="2200" dirty="0">
                <a:solidFill>
                  <a:schemeClr val="bg1"/>
                </a:solidFill>
              </a:rPr>
              <a:t>,</a:t>
            </a:r>
            <a:r>
              <a:rPr lang="en-US" sz="2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bg1"/>
                </a:solidFill>
              </a:rPr>
              <a:t>,</a:t>
            </a:r>
            <a:r>
              <a:rPr lang="en-US" sz="2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and comprehend real-world objects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bg1"/>
                </a:solidFill>
              </a:rPr>
              <a:t>It is </a:t>
            </a:r>
            <a:r>
              <a:rPr lang="en-US" sz="2200" dirty="0" err="1">
                <a:solidFill>
                  <a:schemeClr val="bg1"/>
                </a:solidFill>
              </a:rPr>
              <a:t>utilised</a:t>
            </a:r>
            <a:r>
              <a:rPr lang="en-US" sz="2200" dirty="0">
                <a:solidFill>
                  <a:schemeClr val="bg1"/>
                </a:solidFill>
              </a:rPr>
              <a:t> in many different applications, including as </a:t>
            </a:r>
            <a:r>
              <a:rPr lang="en-US" sz="2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self-driving automobiles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robots</a:t>
            </a:r>
            <a:r>
              <a:rPr lang="en-US" sz="2200" dirty="0">
                <a:solidFill>
                  <a:schemeClr val="bg1"/>
                </a:solidFill>
              </a:rPr>
              <a:t>, and </a:t>
            </a:r>
            <a:r>
              <a:rPr lang="en-US" sz="2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facial recognition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Deep learning </a:t>
            </a:r>
            <a:r>
              <a:rPr lang="en-US" sz="2200" dirty="0">
                <a:solidFill>
                  <a:schemeClr val="bg1"/>
                </a:solidFill>
              </a:rPr>
              <a:t>and </a:t>
            </a:r>
            <a:r>
              <a:rPr lang="en-US" sz="2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computer vision </a:t>
            </a:r>
            <a:r>
              <a:rPr lang="en-US" sz="2200" dirty="0">
                <a:solidFill>
                  <a:schemeClr val="bg1"/>
                </a:solidFill>
              </a:rPr>
              <a:t>are closely connected.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bg1"/>
                </a:solidFill>
              </a:rPr>
              <a:t>It is frequently used to power </a:t>
            </a:r>
            <a:r>
              <a:rPr lang="en-US" sz="2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computer vision applications </a:t>
            </a:r>
            <a:r>
              <a:rPr lang="en-US" sz="2200" dirty="0">
                <a:solidFill>
                  <a:schemeClr val="bg1"/>
                </a:solidFill>
              </a:rPr>
              <a:t>because it can learn to </a:t>
            </a:r>
            <a:r>
              <a:rPr lang="en-US" sz="22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patterns in pictures and videos </a:t>
            </a:r>
            <a:r>
              <a:rPr lang="en-US" sz="2200" dirty="0">
                <a:solidFill>
                  <a:schemeClr val="bg1"/>
                </a:solidFill>
              </a:rPr>
              <a:t>that </a:t>
            </a:r>
            <a:r>
              <a:rPr lang="en-US" sz="2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standard computer vision algorithms </a:t>
            </a:r>
            <a:r>
              <a:rPr lang="en-US" sz="2200" dirty="0">
                <a:solidFill>
                  <a:schemeClr val="bg1"/>
                </a:solidFill>
              </a:rPr>
              <a:t>would struggle to discern.</a:t>
            </a:r>
            <a:endParaRPr lang="en-IN" sz="2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FDCA6-7E09-AE40-1823-08C878A7B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335" y="2155799"/>
            <a:ext cx="4519862" cy="25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6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76FD-F44B-5AFE-D707-31B43A816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932181"/>
            <a:ext cx="9906000" cy="1477961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Dataset used: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73C17A-4286-B115-CC1D-E2E5FAFC6519}"/>
              </a:ext>
            </a:extLst>
          </p:cNvPr>
          <p:cNvSpPr txBox="1"/>
          <p:nvPr/>
        </p:nvSpPr>
        <p:spPr>
          <a:xfrm>
            <a:off x="1072375" y="2226487"/>
            <a:ext cx="100472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We will be using the </a:t>
            </a:r>
            <a:r>
              <a:rPr lang="en-US" sz="2400" b="0" dirty="0">
                <a:effectLst/>
                <a:latin typeface="Consolas" panose="020B0609020204030204" pitchFamily="49" charset="0"/>
              </a:rPr>
              <a:t>Dataset consists </a:t>
            </a:r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Roa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d signs dataset from 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roboflow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https://universe.roboflow.com/usmanchaudhry622-gmail-com/traffic-and-road-signs</a:t>
            </a: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consisting of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images of different traffic light signals </a:t>
            </a:r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The Dataset contains: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effectLst/>
                <a:latin typeface="Consolas" panose="020B0609020204030204" pitchFamily="49" charset="0"/>
              </a:rPr>
              <a:t>21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Different Class</a:t>
            </a:r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Categories.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Over </a:t>
            </a:r>
            <a:r>
              <a:rPr lang="en-US" sz="2400" dirty="0">
                <a:effectLst/>
                <a:latin typeface="Consolas" panose="020B0609020204030204" pitchFamily="49" charset="0"/>
              </a:rPr>
              <a:t>10000 images </a:t>
            </a:r>
            <a:r>
              <a:rPr lang="en-US" sz="24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of all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Class </a:t>
            </a:r>
            <a:r>
              <a:rPr lang="en-US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Category.</a:t>
            </a:r>
          </a:p>
        </p:txBody>
      </p:sp>
    </p:spTree>
    <p:extLst>
      <p:ext uri="{BB962C8B-B14F-4D97-AF65-F5344CB8AC3E}">
        <p14:creationId xmlns:p14="http://schemas.microsoft.com/office/powerpoint/2010/main" val="1758287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745C55-F99E-B5A0-71AE-FF3C0BFFE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46" t="16701" r="44417" b="15790"/>
          <a:stretch/>
        </p:blipFill>
        <p:spPr>
          <a:xfrm>
            <a:off x="1" y="0"/>
            <a:ext cx="7180446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91C742-225F-56E3-3031-101E6F58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697" y="2634457"/>
            <a:ext cx="4850674" cy="2381250"/>
          </a:xfrm>
          <a:prstGeom prst="rect">
            <a:avLst/>
          </a:prstGeom>
          <a:solidFill>
            <a:schemeClr val="dk1"/>
          </a:solidFill>
          <a:ln w="15875" cap="flat" cmpd="sng" algn="ctr">
            <a:solidFill>
              <a:srgbClr val="92D050"/>
            </a:solidFill>
            <a:prstDash val="solid"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Our Approach: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753" y="1666457"/>
            <a:ext cx="4069060" cy="39322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Architecture has different phases like: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r>
              <a:rPr lang="en-US" b="1" i="1" dirty="0">
                <a:solidFill>
                  <a:schemeClr val="bg1"/>
                </a:solidFill>
              </a:rPr>
              <a:t>Step 1</a:t>
            </a:r>
            <a:r>
              <a:rPr lang="en-US" b="1" i="1" dirty="0"/>
              <a:t>: </a:t>
            </a:r>
            <a:r>
              <a:rPr lang="en-US" b="1" i="1" dirty="0">
                <a:solidFill>
                  <a:schemeClr val="tx1"/>
                </a:solidFill>
              </a:rPr>
              <a:t>Video pre-processing.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b="1" i="1" dirty="0">
                <a:solidFill>
                  <a:schemeClr val="bg1"/>
                </a:solidFill>
              </a:rPr>
              <a:t>Step 2</a:t>
            </a:r>
            <a:r>
              <a:rPr lang="en-US" b="1" i="1" dirty="0"/>
              <a:t>: </a:t>
            </a:r>
            <a:r>
              <a:rPr lang="en-US" b="1" i="1" dirty="0">
                <a:solidFill>
                  <a:schemeClr val="tx1"/>
                </a:solidFill>
              </a:rPr>
              <a:t>Training the pre-trained model .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b="1" i="1" dirty="0">
                <a:solidFill>
                  <a:schemeClr val="bg1"/>
                </a:solidFill>
              </a:rPr>
              <a:t>Step 3</a:t>
            </a:r>
            <a:r>
              <a:rPr lang="en-US" b="1" i="1" dirty="0"/>
              <a:t>: </a:t>
            </a:r>
            <a:r>
              <a:rPr lang="en-US" b="1" i="1" dirty="0">
                <a:solidFill>
                  <a:schemeClr val="tx1"/>
                </a:solidFill>
              </a:rPr>
              <a:t>Prediction of Class using the Model.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2501</TotalTime>
  <Words>1612</Words>
  <Application>Microsoft Office PowerPoint</Application>
  <PresentationFormat>Widescreen</PresentationFormat>
  <Paragraphs>125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Agency FB</vt:lpstr>
      <vt:lpstr>Arial</vt:lpstr>
      <vt:lpstr>Calibri</vt:lpstr>
      <vt:lpstr>Century Gothic</vt:lpstr>
      <vt:lpstr>Consolas</vt:lpstr>
      <vt:lpstr>inherit</vt:lpstr>
      <vt:lpstr>Lato</vt:lpstr>
      <vt:lpstr>Monaco</vt:lpstr>
      <vt:lpstr>Source Sans Pro</vt:lpstr>
      <vt:lpstr>Wingdings</vt:lpstr>
      <vt:lpstr>Wingdings 3</vt:lpstr>
      <vt:lpstr>Slice</vt:lpstr>
      <vt:lpstr>Traffic Lights Irregularity Detection SYSTEM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computer vision?: </vt:lpstr>
      <vt:lpstr>Dataset used:</vt:lpstr>
      <vt:lpstr>Our Approach:</vt:lpstr>
      <vt:lpstr>Step 1:Pre-Processing </vt:lpstr>
      <vt:lpstr>Step 1:Pre-Processing contd….</vt:lpstr>
      <vt:lpstr>Step 1:Pre-Processing END</vt:lpstr>
      <vt:lpstr>PowerPoint Presentation</vt:lpstr>
      <vt:lpstr>Step 2 CONTD…: WHAT IS Yolov8?</vt:lpstr>
      <vt:lpstr>Step 2 CONTD…: WHAT IS Yolov8?</vt:lpstr>
      <vt:lpstr>Step 2 CONTD…: WHAT IS Yolov8?</vt:lpstr>
      <vt:lpstr>STep 2 CONTD…: MODEL CREATION AND IMPLEMENTATION.</vt:lpstr>
      <vt:lpstr>STep 2 CONTD…: MODEL CREATION AND IMPLEMENTATION.</vt:lpstr>
      <vt:lpstr>PowerPoint Presentation</vt:lpstr>
      <vt:lpstr>STEP 2 CONTD… : Yolov8 Model Training:</vt:lpstr>
      <vt:lpstr>STEP 2 CONTD… : Yolov8 Model After Training:</vt:lpstr>
      <vt:lpstr>STEP 2 CONTD… : custom trained Model Evaluation on Validation data:</vt:lpstr>
      <vt:lpstr>STEP 2 CONTD… : custom trained Model Evaluation on Validation data:</vt:lpstr>
      <vt:lpstr>STEP 2 CONTD… : Visualizing the confusion matrix of Yolo model </vt:lpstr>
      <vt:lpstr>STEP 2 CONTD… : Visualizing the training and validation metrics:</vt:lpstr>
      <vt:lpstr>Step 3 : Class prediction using model : </vt:lpstr>
      <vt:lpstr>Step 3 contd… : prediction on video with Irregular Traffic Lights:</vt:lpstr>
      <vt:lpstr>Step 3 : Class prediction using model : </vt:lpstr>
      <vt:lpstr>Step 3 contd… : prediction on video with Irregular Traffic Lights: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 in PHP</dc:title>
  <dc:creator>Dusa Vamsi Krishna</dc:creator>
  <cp:lastModifiedBy>Dusa Vamsi Krishna</cp:lastModifiedBy>
  <cp:revision>29</cp:revision>
  <dcterms:created xsi:type="dcterms:W3CDTF">2022-12-06T11:15:25Z</dcterms:created>
  <dcterms:modified xsi:type="dcterms:W3CDTF">2023-10-07T08:30:14Z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